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8" r:id="rId2"/>
    <p:sldId id="291" r:id="rId3"/>
    <p:sldId id="338" r:id="rId4"/>
    <p:sldId id="339" r:id="rId5"/>
    <p:sldId id="346" r:id="rId6"/>
    <p:sldId id="340" r:id="rId7"/>
    <p:sldId id="341" r:id="rId8"/>
    <p:sldId id="349" r:id="rId9"/>
    <p:sldId id="350" r:id="rId10"/>
    <p:sldId id="351" r:id="rId11"/>
    <p:sldId id="352" r:id="rId12"/>
    <p:sldId id="347" r:id="rId13"/>
    <p:sldId id="348" r:id="rId14"/>
    <p:sldId id="452" r:id="rId15"/>
    <p:sldId id="480" r:id="rId16"/>
    <p:sldId id="488" r:id="rId17"/>
    <p:sldId id="489" r:id="rId18"/>
    <p:sldId id="490" r:id="rId19"/>
    <p:sldId id="491" r:id="rId20"/>
    <p:sldId id="492" r:id="rId21"/>
    <p:sldId id="494" r:id="rId22"/>
    <p:sldId id="495" r:id="rId23"/>
    <p:sldId id="496" r:id="rId24"/>
    <p:sldId id="446" r:id="rId25"/>
    <p:sldId id="499" r:id="rId26"/>
    <p:sldId id="500" r:id="rId27"/>
    <p:sldId id="457" r:id="rId28"/>
    <p:sldId id="337" r:id="rId29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402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492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8912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0012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9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504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5194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709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9227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9448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856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98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50974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DE CONTROLADOR LÓGICO PROGRAMÁVEL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3038169" y="1916745"/>
            <a:ext cx="564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PROGRAMAÇÃO DE CLP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5BE953A-0C70-4797-BF57-D35635070BCE}"/>
              </a:ext>
            </a:extLst>
          </p:cNvPr>
          <p:cNvSpPr txBox="1"/>
          <p:nvPr/>
        </p:nvSpPr>
        <p:spPr>
          <a:xfrm>
            <a:off x="405120" y="1595437"/>
            <a:ext cx="864235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pt-BR" sz="2400" dirty="0">
                <a:latin typeface="Arial" charset="0"/>
                <a:cs typeface="Arial" charset="0"/>
              </a:rPr>
              <a:t> A representação destes elementos é feita da seguinte forma: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pt-BR" sz="24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pt-BR" sz="2400" dirty="0">
              <a:latin typeface="Arial" charset="0"/>
              <a:cs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pt-BR" sz="2400" dirty="0">
                <a:solidFill>
                  <a:srgbClr val="002060"/>
                </a:solidFill>
                <a:latin typeface="Arial" charset="0"/>
                <a:cs typeface="Arial" charset="0"/>
              </a:rPr>
              <a:t>Entradas</a:t>
            </a:r>
            <a:r>
              <a:rPr lang="pt-BR" sz="2400" dirty="0">
                <a:latin typeface="Arial" charset="0"/>
                <a:cs typeface="Arial" charset="0"/>
              </a:rPr>
              <a:t>: São na maioria das vezes representadas por contatos normalmente abertos (NA), representados pelo símbolo –|</a:t>
            </a:r>
            <a:r>
              <a:rPr lang="pt-BR" sz="2400" dirty="0" err="1">
                <a:latin typeface="Arial" charset="0"/>
                <a:cs typeface="Arial" charset="0"/>
              </a:rPr>
              <a:t>|</a:t>
            </a:r>
            <a:r>
              <a:rPr lang="pt-BR" sz="2400" dirty="0">
                <a:latin typeface="Arial" charset="0"/>
                <a:cs typeface="Arial" charset="0"/>
              </a:rPr>
              <a:t>–, e pelos contatos normalmente fechados (NF), cujo símbolo é –|/|–. </a:t>
            </a: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2400" i="1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v"/>
              <a:defRPr/>
            </a:pPr>
            <a:r>
              <a:rPr lang="pt-BR" sz="2400" i="1" dirty="0">
                <a:latin typeface="Arial" charset="0"/>
                <a:cs typeface="Arial" charset="0"/>
              </a:rPr>
              <a:t>Estes elementos refletem, logicamente, o comportamento real do contato elétrico de um relé, no programa aplicativo. </a:t>
            </a:r>
          </a:p>
          <a:p>
            <a:pPr algn="just" eaLnBrk="1" hangingPunct="1">
              <a:defRPr/>
            </a:pPr>
            <a:r>
              <a:rPr lang="pt-BR" sz="2400" dirty="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36AC9868-B547-476C-801F-27C23DDC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20" y="454700"/>
            <a:ext cx="8210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/>
              <a:t>Elementos Lógicos Básicos da Linguagem  LADDER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67658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">
            <a:extLst>
              <a:ext uri="{FF2B5EF4-FFF2-40B4-BE49-F238E27FC236}">
                <a16:creationId xmlns:a16="http://schemas.microsoft.com/office/drawing/2014/main" id="{36AC9868-B547-476C-801F-27C23DDC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20" y="454700"/>
            <a:ext cx="8210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/>
              <a:t>Elementos Lógicos Básicos da Linguagem  LADDER</a:t>
            </a:r>
            <a:endParaRPr lang="pt-BR" altLang="pt-BR" sz="2400" dirty="0"/>
          </a:p>
        </p:txBody>
      </p:sp>
      <p:sp>
        <p:nvSpPr>
          <p:cNvPr id="6" name="CaixaDeTexto 3">
            <a:extLst>
              <a:ext uri="{FF2B5EF4-FFF2-40B4-BE49-F238E27FC236}">
                <a16:creationId xmlns:a16="http://schemas.microsoft.com/office/drawing/2014/main" id="{71A456B3-A74D-4B7C-942D-9A56ABB6D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1998970"/>
            <a:ext cx="86423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2) Saídas: São usualmente representadas pela bobina simples, cujo símbolo é –( )–.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i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i="1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i="1" dirty="0"/>
              <a:t> As bobinas modificam o estado lógico do operando na memória imagem do Controlador Programável, conforme o estado da linha de acionamento das mesmas.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19005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3343320" y="13943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7632847" y="1120996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873689" y="-113605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23" name="Retângulo 1">
            <a:extLst>
              <a:ext uri="{FF2B5EF4-FFF2-40B4-BE49-F238E27FC236}">
                <a16:creationId xmlns:a16="http://schemas.microsoft.com/office/drawing/2014/main" id="{0873BE81-C965-482E-BB4D-A517F5CBE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247" y="403993"/>
            <a:ext cx="26805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Lógica de CLP</a:t>
            </a:r>
          </a:p>
        </p:txBody>
      </p:sp>
      <p:pic>
        <p:nvPicPr>
          <p:cNvPr id="24" name="Imagem 3">
            <a:extLst>
              <a:ext uri="{FF2B5EF4-FFF2-40B4-BE49-F238E27FC236}">
                <a16:creationId xmlns:a16="http://schemas.microsoft.com/office/drawing/2014/main" id="{9ACFE33C-F365-4377-A24E-B99748BC1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359" y="2224855"/>
            <a:ext cx="78581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3E8757AC-1247-4CAD-A22B-140BB047FD72}"/>
              </a:ext>
            </a:extLst>
          </p:cNvPr>
          <p:cNvCxnSpPr/>
          <p:nvPr/>
        </p:nvCxnSpPr>
        <p:spPr>
          <a:xfrm flipH="1">
            <a:off x="1868897" y="1772418"/>
            <a:ext cx="215900" cy="6477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2F1FA82-043B-464D-8A9C-2BBD7F762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322" y="1213618"/>
            <a:ext cx="30972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 dirty="0" err="1"/>
              <a:t>Endereço</a:t>
            </a:r>
            <a:r>
              <a:rPr lang="en-US" altLang="pt-BR" sz="1800" dirty="0"/>
              <a:t> de Entrada </a:t>
            </a:r>
            <a:r>
              <a:rPr lang="en-US" altLang="pt-BR" sz="1800" dirty="0" err="1"/>
              <a:t>na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Memória</a:t>
            </a:r>
            <a:endParaRPr lang="pt-BR" altLang="pt-BR" sz="1800" dirty="0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C39A72E5-118A-45C3-A59A-A02DF20334BF}"/>
              </a:ext>
            </a:extLst>
          </p:cNvPr>
          <p:cNvCxnSpPr/>
          <p:nvPr/>
        </p:nvCxnSpPr>
        <p:spPr>
          <a:xfrm flipH="1">
            <a:off x="2661059" y="2407418"/>
            <a:ext cx="792163" cy="3587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883A6A2-587A-473F-9E6C-D8BBFB878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3222" y="2096268"/>
            <a:ext cx="2592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Endereço de Entrada na  Memória</a:t>
            </a:r>
            <a:endParaRPr lang="pt-BR" altLang="pt-BR" sz="1800"/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C21EE26C-47FD-4BA9-B118-FF032A17EF7D}"/>
              </a:ext>
            </a:extLst>
          </p:cNvPr>
          <p:cNvCxnSpPr/>
          <p:nvPr/>
        </p:nvCxnSpPr>
        <p:spPr>
          <a:xfrm>
            <a:off x="7414034" y="1580330"/>
            <a:ext cx="792163" cy="1006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FD6B520-940A-48A6-B6A6-7069299C6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534" y="1016768"/>
            <a:ext cx="374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Endereço de saída 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Memória</a:t>
            </a:r>
            <a:endParaRPr lang="pt-BR" altLang="pt-BR" sz="1800"/>
          </a:p>
        </p:txBody>
      </p: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2FE543F2-F01E-4637-90A8-CE0D55595B0E}"/>
              </a:ext>
            </a:extLst>
          </p:cNvPr>
          <p:cNvCxnSpPr/>
          <p:nvPr/>
        </p:nvCxnSpPr>
        <p:spPr>
          <a:xfrm flipV="1">
            <a:off x="2300697" y="3644080"/>
            <a:ext cx="217487" cy="10080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6998162-F756-445D-831C-7692E97A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222" y="4652143"/>
            <a:ext cx="325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Bit de Memória</a:t>
            </a:r>
            <a:endParaRPr lang="pt-BR" altLang="pt-BR" sz="180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69CE018-93E6-4E81-A0C8-B236CBB0E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359" y="5226818"/>
            <a:ext cx="8594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Obs: Geralmente, no CLP a letra “I” significa entrada (Input) e a letra ”O” significa saida (Output).</a:t>
            </a:r>
          </a:p>
        </p:txBody>
      </p:sp>
    </p:spTree>
    <p:extLst>
      <p:ext uri="{BB962C8B-B14F-4D97-AF65-F5344CB8AC3E}">
        <p14:creationId xmlns:p14="http://schemas.microsoft.com/office/powerpoint/2010/main" val="217104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">
            <a:extLst>
              <a:ext uri="{FF2B5EF4-FFF2-40B4-BE49-F238E27FC236}">
                <a16:creationId xmlns:a16="http://schemas.microsoft.com/office/drawing/2014/main" id="{1045294B-6313-4521-BDC7-BDCCC46B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64550"/>
            <a:ext cx="4897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pt-BR" sz="2400" b="1" dirty="0"/>
              <a:t>Ligação Física no CLP</a:t>
            </a:r>
            <a:endParaRPr lang="pt-BR" altLang="pt-BR" sz="2400" b="1" dirty="0"/>
          </a:p>
        </p:txBody>
      </p:sp>
      <p:pic>
        <p:nvPicPr>
          <p:cNvPr id="19" name="Imagem 2">
            <a:extLst>
              <a:ext uri="{FF2B5EF4-FFF2-40B4-BE49-F238E27FC236}">
                <a16:creationId xmlns:a16="http://schemas.microsoft.com/office/drawing/2014/main" id="{303D8674-67B2-4A86-878B-5432CB40F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265238"/>
            <a:ext cx="503872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C9A78EAF-B6B7-4038-AACE-9D1F459A16E2}"/>
              </a:ext>
            </a:extLst>
          </p:cNvPr>
          <p:cNvCxnSpPr/>
          <p:nvPr/>
        </p:nvCxnSpPr>
        <p:spPr>
          <a:xfrm flipV="1">
            <a:off x="3967163" y="2420938"/>
            <a:ext cx="892175" cy="3603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B6DBDBD9-2CBD-401B-872B-1632A20CF229}"/>
              </a:ext>
            </a:extLst>
          </p:cNvPr>
          <p:cNvCxnSpPr/>
          <p:nvPr/>
        </p:nvCxnSpPr>
        <p:spPr>
          <a:xfrm flipV="1">
            <a:off x="3967163" y="2420938"/>
            <a:ext cx="1468437" cy="431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1004ABB-55D3-45BD-8A90-6074AFFD4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2600325"/>
            <a:ext cx="3427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Entradas do CLP</a:t>
            </a: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7A424A94-207D-4AD6-908F-DC269CF1BF1F}"/>
              </a:ext>
            </a:extLst>
          </p:cNvPr>
          <p:cNvCxnSpPr/>
          <p:nvPr/>
        </p:nvCxnSpPr>
        <p:spPr>
          <a:xfrm flipV="1">
            <a:off x="3059113" y="3644900"/>
            <a:ext cx="1800225" cy="576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D04FFEA-8965-496D-8BC6-0A156CE93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4076700"/>
            <a:ext cx="2665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Saída do CLP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DEB1216E-47C6-4429-A130-58239A308FC3}"/>
              </a:ext>
            </a:extLst>
          </p:cNvPr>
          <p:cNvSpPr/>
          <p:nvPr/>
        </p:nvSpPr>
        <p:spPr>
          <a:xfrm>
            <a:off x="4702175" y="1265238"/>
            <a:ext cx="1238250" cy="1155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BC59724-E93F-4196-8E51-BAA35BA70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300" y="136048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Botões</a:t>
            </a:r>
          </a:p>
        </p:txBody>
      </p: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27F93F52-4A48-43E1-8794-6C0B878F8AF3}"/>
              </a:ext>
            </a:extLst>
          </p:cNvPr>
          <p:cNvCxnSpPr>
            <a:endCxn id="36" idx="6"/>
          </p:cNvCxnSpPr>
          <p:nvPr/>
        </p:nvCxnSpPr>
        <p:spPr>
          <a:xfrm flipH="1">
            <a:off x="5940425" y="1628775"/>
            <a:ext cx="360363" cy="214313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E1E2B6AD-ECCC-44FA-9E77-48C965BBBA3C}"/>
              </a:ext>
            </a:extLst>
          </p:cNvPr>
          <p:cNvSpPr/>
          <p:nvPr/>
        </p:nvSpPr>
        <p:spPr>
          <a:xfrm>
            <a:off x="5508625" y="3789363"/>
            <a:ext cx="1238250" cy="17081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E367E255-314F-414F-86D0-413CCB58C236}"/>
              </a:ext>
            </a:extLst>
          </p:cNvPr>
          <p:cNvSpPr/>
          <p:nvPr/>
        </p:nvSpPr>
        <p:spPr>
          <a:xfrm>
            <a:off x="5435600" y="3789363"/>
            <a:ext cx="1311275" cy="1708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65A5F444-D8E2-4070-BD36-D06B89C5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789363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Bobina do relé</a:t>
            </a:r>
          </a:p>
        </p:txBody>
      </p: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93EBEEBB-5843-4F59-880A-BD4EF28165D5}"/>
              </a:ext>
            </a:extLst>
          </p:cNvPr>
          <p:cNvCxnSpPr/>
          <p:nvPr/>
        </p:nvCxnSpPr>
        <p:spPr>
          <a:xfrm flipH="1">
            <a:off x="6746875" y="4076700"/>
            <a:ext cx="381000" cy="185738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5" grpId="0"/>
      <p:bldP spid="36" grpId="0" animBg="1"/>
      <p:bldP spid="37" grpId="0"/>
      <p:bldP spid="41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aixaDeTexto 3">
            <a:extLst>
              <a:ext uri="{FF2B5EF4-FFF2-40B4-BE49-F238E27FC236}">
                <a16:creationId xmlns:a16="http://schemas.microsoft.com/office/drawing/2014/main" id="{EFBC14A6-7694-4667-9C80-602B35B7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2130496"/>
            <a:ext cx="9256517" cy="317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dirty="0"/>
              <a:t>Por lidarem com objetos booleanos, todo diagrama ladder pode ser traduzido para uma diagrama lógico.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 i="1" dirty="0"/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endParaRPr lang="pt-BR" altLang="pt-BR" sz="2571" i="1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 i="1" dirty="0"/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Contudo, a notação gráfica e mais compacta dos diagramas lógicos faz com que os mesmos sejam essenciais na documentação de projetos de automação e controle. </a:t>
            </a:r>
          </a:p>
        </p:txBody>
      </p:sp>
      <p:sp>
        <p:nvSpPr>
          <p:cNvPr id="43011" name="Retângulo 1">
            <a:extLst>
              <a:ext uri="{FF2B5EF4-FFF2-40B4-BE49-F238E27FC236}">
                <a16:creationId xmlns:a16="http://schemas.microsoft.com/office/drawing/2014/main" id="{E6294BCB-81B5-450E-A49F-B26E3803C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32" y="666524"/>
            <a:ext cx="8703920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tângulo 1">
            <a:extLst>
              <a:ext uri="{FF2B5EF4-FFF2-40B4-BE49-F238E27FC236}">
                <a16:creationId xmlns:a16="http://schemas.microsoft.com/office/drawing/2014/main" id="{0E7FC33F-376A-4BF7-B8B6-61120C432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55" y="666524"/>
            <a:ext cx="8605597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4035" name="Imagem 1">
            <a:extLst>
              <a:ext uri="{FF2B5EF4-FFF2-40B4-BE49-F238E27FC236}">
                <a16:creationId xmlns:a16="http://schemas.microsoft.com/office/drawing/2014/main" id="{A800BD57-3EA5-4A57-A37C-9C381C1E0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37" y="2052282"/>
            <a:ext cx="8304340" cy="38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tângulo 1">
            <a:extLst>
              <a:ext uri="{FF2B5EF4-FFF2-40B4-BE49-F238E27FC236}">
                <a16:creationId xmlns:a16="http://schemas.microsoft.com/office/drawing/2014/main" id="{88A9D6D2-50E5-4068-B166-22C6405E2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942" y="666524"/>
            <a:ext cx="8487610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5059" name="Imagem 2">
            <a:extLst>
              <a:ext uri="{FF2B5EF4-FFF2-40B4-BE49-F238E27FC236}">
                <a16:creationId xmlns:a16="http://schemas.microsoft.com/office/drawing/2014/main" id="{04FD5C86-FC8F-4135-8B8A-2DEADC491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533" y="2169602"/>
            <a:ext cx="6658435" cy="300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tângulo 1">
            <a:extLst>
              <a:ext uri="{FF2B5EF4-FFF2-40B4-BE49-F238E27FC236}">
                <a16:creationId xmlns:a16="http://schemas.microsoft.com/office/drawing/2014/main" id="{7F0A7547-ABAD-42F5-B90B-962B7424F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825962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Basicos da Linguagem  LADDER</a:t>
            </a:r>
            <a:endParaRPr lang="pt-BR" altLang="pt-BR" sz="2571" dirty="0"/>
          </a:p>
        </p:txBody>
      </p:sp>
      <p:pic>
        <p:nvPicPr>
          <p:cNvPr id="46083" name="Imagem 1">
            <a:extLst>
              <a:ext uri="{FF2B5EF4-FFF2-40B4-BE49-F238E27FC236}">
                <a16:creationId xmlns:a16="http://schemas.microsoft.com/office/drawing/2014/main" id="{6BE75C55-20FC-45A3-976D-63084E575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11" y="2669495"/>
            <a:ext cx="7421876" cy="304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1">
            <a:extLst>
              <a:ext uri="{FF2B5EF4-FFF2-40B4-BE49-F238E27FC236}">
                <a16:creationId xmlns:a16="http://schemas.microsoft.com/office/drawing/2014/main" id="{9D94C3D2-B03C-4254-815E-B29AEC04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90" y="666524"/>
            <a:ext cx="8625262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Basicos da Linguagem  LADDER</a:t>
            </a:r>
            <a:endParaRPr lang="pt-BR" altLang="pt-BR" sz="2571" dirty="0"/>
          </a:p>
        </p:txBody>
      </p:sp>
      <p:pic>
        <p:nvPicPr>
          <p:cNvPr id="47107" name="Imagem 1">
            <a:extLst>
              <a:ext uri="{FF2B5EF4-FFF2-40B4-BE49-F238E27FC236}">
                <a16:creationId xmlns:a16="http://schemas.microsoft.com/office/drawing/2014/main" id="{7A97A797-EBB6-4897-B3F2-630B8A654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710" y="2285224"/>
            <a:ext cx="7525596" cy="304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:a16="http://schemas.microsoft.com/office/drawing/2014/main" id="{C53DD8CC-D775-4529-980F-F3539FA4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52" y="666524"/>
            <a:ext cx="8576100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</a:t>
            </a:r>
            <a:r>
              <a:rPr lang="pt-BR" altLang="pt-BR" sz="2571" b="1" dirty="0" err="1"/>
              <a:t>Logicos</a:t>
            </a:r>
            <a:r>
              <a:rPr lang="pt-BR" altLang="pt-BR" sz="2571" b="1" dirty="0"/>
              <a:t> Basicos da Linguagem  LADDER</a:t>
            </a:r>
            <a:endParaRPr lang="pt-BR" altLang="pt-BR" sz="2571" dirty="0"/>
          </a:p>
        </p:txBody>
      </p:sp>
      <p:pic>
        <p:nvPicPr>
          <p:cNvPr id="48131" name="Imagem 2">
            <a:extLst>
              <a:ext uri="{FF2B5EF4-FFF2-40B4-BE49-F238E27FC236}">
                <a16:creationId xmlns:a16="http://schemas.microsoft.com/office/drawing/2014/main" id="{F2CA289A-1722-44D4-AA38-74EE8F34C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12" y="2149199"/>
            <a:ext cx="7967678" cy="304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925958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-2016995" y="132201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1AA4968-2E64-47A0-BB40-CD75A31D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569" y="452402"/>
            <a:ext cx="56239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Programação de CLP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90C27B-5765-4E1B-B9DC-B85332197D33}"/>
              </a:ext>
            </a:extLst>
          </p:cNvPr>
          <p:cNvSpPr txBox="1"/>
          <p:nvPr/>
        </p:nvSpPr>
        <p:spPr>
          <a:xfrm>
            <a:off x="255639" y="385237"/>
            <a:ext cx="437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solidFill>
                  <a:srgbClr val="FF0000"/>
                </a:solidFill>
              </a:rPr>
              <a:t>Norma IEC 61131-3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80D5DF-231C-460C-B279-00C58F36E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4" y="2361697"/>
            <a:ext cx="4829175" cy="2438400"/>
          </a:xfrm>
          <a:prstGeom prst="rect">
            <a:avLst/>
          </a:prstGeom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id="{7D9824FC-BE1B-4C7C-8AA4-22AA63BA4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2" y="2151111"/>
            <a:ext cx="549676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000" dirty="0"/>
              <a:t>A programação do CLP pode ser elaborada em várias linguagens de programação.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000" dirty="0"/>
              <a:t>A Organização Internacional IEC (</a:t>
            </a:r>
            <a:r>
              <a:rPr lang="pt-BR" altLang="pt-BR" sz="2000" i="1" dirty="0"/>
              <a:t>International Electrotechnical Committee</a:t>
            </a:r>
            <a:r>
              <a:rPr lang="pt-BR" altLang="pt-BR" sz="2000" dirty="0"/>
              <a:t>) é a responsável pela padronização das linguagens de programação para CLP, sendo a </a:t>
            </a:r>
            <a:r>
              <a:rPr lang="pt-BR" altLang="pt-BR" sz="2000" dirty="0">
                <a:solidFill>
                  <a:srgbClr val="FF0000"/>
                </a:solidFill>
              </a:rPr>
              <a:t>norma IEC 61131-3 </a:t>
            </a:r>
            <a:r>
              <a:rPr lang="pt-BR" altLang="pt-BR" sz="2000" i="1" dirty="0"/>
              <a:t>Programing Languages</a:t>
            </a:r>
            <a:r>
              <a:rPr lang="pt-BR" altLang="pt-BR" sz="2000" dirty="0"/>
              <a:t> a responsável pela classificação dessas linguagens.</a:t>
            </a:r>
          </a:p>
        </p:txBody>
      </p:sp>
    </p:spTree>
    <p:extLst>
      <p:ext uri="{BB962C8B-B14F-4D97-AF65-F5344CB8AC3E}">
        <p14:creationId xmlns:p14="http://schemas.microsoft.com/office/powerpoint/2010/main" val="59810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tângulo 1">
            <a:extLst>
              <a:ext uri="{FF2B5EF4-FFF2-40B4-BE49-F238E27FC236}">
                <a16:creationId xmlns:a16="http://schemas.microsoft.com/office/drawing/2014/main" id="{9661A4BB-7990-4154-B5E1-1C85D6C4F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Ladder</a:t>
            </a:r>
            <a:endParaRPr lang="pt-BR" altLang="pt-BR" sz="2571" dirty="0"/>
          </a:p>
        </p:txBody>
      </p:sp>
      <p:sp>
        <p:nvSpPr>
          <p:cNvPr id="49155" name="CaixaDeTexto 1">
            <a:extLst>
              <a:ext uri="{FF2B5EF4-FFF2-40B4-BE49-F238E27FC236}">
                <a16:creationId xmlns:a16="http://schemas.microsoft.com/office/drawing/2014/main" id="{A630491A-F08D-4A0D-9FEF-CA89F67B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Temporizador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CA3E511-D696-4C4C-BD6A-D6435DF1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076086"/>
            <a:ext cx="8947060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 temporizador conta o intervalo de tempo transcorrido a partir da sua habilitação até este se igualar ao tempo preestabelecido. Quando a temporização estiver completa esta instrução eleva ao nível 1 um bit próprio na memoria de dados e aciona o operando a ela associado.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2350435-D959-47DE-9B9A-EE652202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63" y="4009344"/>
            <a:ext cx="6100732" cy="232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tângulo 1">
            <a:extLst>
              <a:ext uri="{FF2B5EF4-FFF2-40B4-BE49-F238E27FC236}">
                <a16:creationId xmlns:a16="http://schemas.microsoft.com/office/drawing/2014/main" id="{82691940-D24B-4840-A417-C3D0853D0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Ladder</a:t>
            </a:r>
            <a:endParaRPr lang="pt-BR" altLang="pt-BR" sz="2571" dirty="0"/>
          </a:p>
        </p:txBody>
      </p:sp>
      <p:sp>
        <p:nvSpPr>
          <p:cNvPr id="50179" name="CaixaDeTexto 1">
            <a:extLst>
              <a:ext uri="{FF2B5EF4-FFF2-40B4-BE49-F238E27FC236}">
                <a16:creationId xmlns:a16="http://schemas.microsoft.com/office/drawing/2014/main" id="{A832A90C-DAD8-4F9B-9588-AB6740EF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 Contador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B7B65AA-CDE0-48B9-930B-A64270119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076085"/>
            <a:ext cx="8947060" cy="207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 contador conta o numero de eventos que ocorre e deposita essa contagem em um byte reservado. Quando a contagem estiver completa, ou seja, igual ao valor prefixado, esta instrução energiza um bit de contagem completa. A instrução contador e utilizada para energizar ou desenergizar um dispositivo quando a contagem estiver completa.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E75D78A-8757-424B-AC6D-6060AC605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63" y="4179376"/>
            <a:ext cx="5631445" cy="262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tângulo 1">
            <a:extLst>
              <a:ext uri="{FF2B5EF4-FFF2-40B4-BE49-F238E27FC236}">
                <a16:creationId xmlns:a16="http://schemas.microsoft.com/office/drawing/2014/main" id="{04E62536-344A-4237-9272-C8B976247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Ladder</a:t>
            </a:r>
            <a:endParaRPr lang="pt-BR" altLang="pt-BR" sz="2571" dirty="0"/>
          </a:p>
        </p:txBody>
      </p:sp>
      <p:sp>
        <p:nvSpPr>
          <p:cNvPr id="51203" name="CaixaDeTexto 1">
            <a:extLst>
              <a:ext uri="{FF2B5EF4-FFF2-40B4-BE49-F238E27FC236}">
                <a16:creationId xmlns:a16="http://schemas.microsoft.com/office/drawing/2014/main" id="{D8B1E295-FF62-4F80-9316-33C7C35DD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 Instrução de Mover - MOVE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1504AFD-25D7-486D-8251-8AFA21C19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285224"/>
            <a:ext cx="8947060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instrução mover transfere dados de um endereço de memoria para outro endereço de memoria, manipula dados de endereço para endereço, permitindo que o programa execute diferentes funções com o mesmo dado.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3C9F2DA-059D-457B-B912-100D8D5CF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75" y="4087559"/>
            <a:ext cx="5121350" cy="217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tângulo 1">
            <a:extLst>
              <a:ext uri="{FF2B5EF4-FFF2-40B4-BE49-F238E27FC236}">
                <a16:creationId xmlns:a16="http://schemas.microsoft.com/office/drawing/2014/main" id="{897E4840-3795-46B0-9AAF-48F1CEA7C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Ladder</a:t>
            </a:r>
            <a:endParaRPr lang="pt-BR" altLang="pt-BR" sz="2571" dirty="0"/>
          </a:p>
        </p:txBody>
      </p:sp>
      <p:sp>
        <p:nvSpPr>
          <p:cNvPr id="52227" name="CaixaDeTexto 1">
            <a:extLst>
              <a:ext uri="{FF2B5EF4-FFF2-40B4-BE49-F238E27FC236}">
                <a16:creationId xmlns:a16="http://schemas.microsoft.com/office/drawing/2014/main" id="{0DC335C8-BD42-4CEE-92B2-5DA55A374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 Instrução de Comparar - COMPARE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862128E-EA8E-41A4-9A9E-E83507D0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438253"/>
            <a:ext cx="9023573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instrução comparar verifica se o dado de um endereço é igual, maior, menor, maior/igual ou menor/igual, que o dado de um outro endereço, permitindo que o programa execute diferentes funções baseadas em um dado de referencia.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73BADC-3709-43CC-8390-5C8C66BF2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549" y="4058654"/>
            <a:ext cx="4947918" cy="294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7AE6CA1-AB6B-4EE0-99A0-929266A9EE8C}"/>
              </a:ext>
            </a:extLst>
          </p:cNvPr>
          <p:cNvSpPr/>
          <p:nvPr/>
        </p:nvSpPr>
        <p:spPr>
          <a:xfrm>
            <a:off x="841734" y="741338"/>
            <a:ext cx="9025274" cy="530119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428" dirty="0">
                <a:latin typeface="Arial" charset="0"/>
                <a:cs typeface="Arial" charset="0"/>
              </a:rPr>
              <a:t>Exercícios:</a:t>
            </a:r>
          </a:p>
          <a:p>
            <a:pPr eaLnBrk="1" hangingPunct="1">
              <a:defRPr/>
            </a:pPr>
            <a:endParaRPr lang="pt-BR" sz="3428" dirty="0">
              <a:latin typeface="Arial" charset="0"/>
              <a:cs typeface="Arial" charset="0"/>
            </a:endParaRPr>
          </a:p>
          <a:p>
            <a:pPr marL="550920" indent="-550920">
              <a:buFontTx/>
              <a:buAutoNum type="arabicParenR"/>
              <a:defRPr/>
            </a:pPr>
            <a:r>
              <a:rPr lang="pt-BR" sz="2999" dirty="0">
                <a:latin typeface="Arial" charset="0"/>
                <a:cs typeface="Arial" charset="0"/>
              </a:rPr>
              <a:t>Dadas as expressões lógicas Booleanas faça o programa ladder correspondente no papel:</a:t>
            </a:r>
          </a:p>
          <a:p>
            <a:pPr marL="550920" indent="-550920">
              <a:buFontTx/>
              <a:buAutoNum type="arabicParenR"/>
              <a:defRPr/>
            </a:pPr>
            <a:endParaRPr lang="pt-BR" sz="2999" dirty="0">
              <a:latin typeface="Arial" charset="0"/>
              <a:cs typeface="Arial" charset="0"/>
            </a:endParaRPr>
          </a:p>
          <a:p>
            <a:pPr marL="550920" indent="-550920">
              <a:defRPr/>
            </a:pPr>
            <a:r>
              <a:rPr lang="pt-BR" sz="2999" dirty="0">
                <a:latin typeface="Arial" charset="0"/>
                <a:cs typeface="Arial" charset="0"/>
              </a:rPr>
              <a:t>a) </a:t>
            </a:r>
          </a:p>
          <a:p>
            <a:pPr marL="550920" indent="-550920">
              <a:defRPr/>
            </a:pPr>
            <a:endParaRPr lang="pt-BR" sz="2999" dirty="0">
              <a:latin typeface="Arial" charset="0"/>
              <a:cs typeface="Arial" charset="0"/>
            </a:endParaRPr>
          </a:p>
          <a:p>
            <a:pPr marL="550920" indent="-550920">
              <a:defRPr/>
            </a:pPr>
            <a:r>
              <a:rPr lang="pt-BR" sz="2999" dirty="0">
                <a:latin typeface="Arial" charset="0"/>
                <a:cs typeface="Arial" charset="0"/>
              </a:rPr>
              <a:t>b) </a:t>
            </a:r>
          </a:p>
          <a:p>
            <a:pPr marL="550920" indent="-550920">
              <a:defRPr/>
            </a:pPr>
            <a:endParaRPr lang="pt-BR" sz="2999" dirty="0">
              <a:latin typeface="Arial" charset="0"/>
              <a:cs typeface="Arial" charset="0"/>
            </a:endParaRPr>
          </a:p>
          <a:p>
            <a:pPr marL="550920" indent="-550920">
              <a:defRPr/>
            </a:pPr>
            <a:r>
              <a:rPr lang="pt-BR" sz="2999" dirty="0">
                <a:latin typeface="Arial" charset="0"/>
                <a:cs typeface="Arial" charset="0"/>
              </a:rPr>
              <a:t>c)</a:t>
            </a:r>
          </a:p>
          <a:p>
            <a:pPr marL="550920" indent="-550920">
              <a:buFontTx/>
              <a:buAutoNum type="alphaLcParenR"/>
              <a:defRPr/>
            </a:pPr>
            <a:endParaRPr lang="pt-BR" sz="2999" dirty="0">
              <a:latin typeface="Arial" charset="0"/>
              <a:cs typeface="Arial" charset="0"/>
            </a:endParaRPr>
          </a:p>
        </p:txBody>
      </p:sp>
      <p:graphicFrame>
        <p:nvGraphicFramePr>
          <p:cNvPr id="53251" name="Object 2">
            <a:extLst>
              <a:ext uri="{FF2B5EF4-FFF2-40B4-BE49-F238E27FC236}">
                <a16:creationId xmlns:a16="http://schemas.microsoft.com/office/drawing/2014/main" id="{81A7C0A6-7A53-4EE9-A166-48DCA002B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0192" y="3133682"/>
          <a:ext cx="1739422" cy="53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914400" imgH="279400" progId="Equation.DSMT4">
                  <p:embed/>
                </p:oleObj>
              </mc:Choice>
              <mc:Fallback>
                <p:oleObj name="Equation" r:id="rId3" imgW="914400" imgH="279400" progId="Equation.DSMT4">
                  <p:embed/>
                  <p:pic>
                    <p:nvPicPr>
                      <p:cNvPr id="53251" name="Object 2">
                        <a:extLst>
                          <a:ext uri="{FF2B5EF4-FFF2-40B4-BE49-F238E27FC236}">
                            <a16:creationId xmlns:a16="http://schemas.microsoft.com/office/drawing/2014/main" id="{81A7C0A6-7A53-4EE9-A166-48DCA002B2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192" y="3133682"/>
                        <a:ext cx="1739422" cy="538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3">
            <a:extLst>
              <a:ext uri="{FF2B5EF4-FFF2-40B4-BE49-F238E27FC236}">
                <a16:creationId xmlns:a16="http://schemas.microsoft.com/office/drawing/2014/main" id="{325C556D-8139-49A8-B94D-605BBB8ED0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7801" y="3980439"/>
          <a:ext cx="1312643" cy="669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545863" imgH="279279" progId="Equation.DSMT4">
                  <p:embed/>
                </p:oleObj>
              </mc:Choice>
              <mc:Fallback>
                <p:oleObj name="Equation" r:id="rId5" imgW="545863" imgH="279279" progId="Equation.DSMT4">
                  <p:embed/>
                  <p:pic>
                    <p:nvPicPr>
                      <p:cNvPr id="53252" name="Object 3">
                        <a:extLst>
                          <a:ext uri="{FF2B5EF4-FFF2-40B4-BE49-F238E27FC236}">
                            <a16:creationId xmlns:a16="http://schemas.microsoft.com/office/drawing/2014/main" id="{325C556D-8139-49A8-B94D-605BBB8ED0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1" y="3980439"/>
                        <a:ext cx="1312643" cy="669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4">
            <a:extLst>
              <a:ext uri="{FF2B5EF4-FFF2-40B4-BE49-F238E27FC236}">
                <a16:creationId xmlns:a16="http://schemas.microsoft.com/office/drawing/2014/main" id="{CDBA7B36-DCD6-4AAE-A9CD-B609D08FB1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4081" y="4959820"/>
          <a:ext cx="1851644" cy="52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990170" imgH="279279" progId="Equation.DSMT4">
                  <p:embed/>
                </p:oleObj>
              </mc:Choice>
              <mc:Fallback>
                <p:oleObj name="Equation" r:id="rId7" imgW="990170" imgH="279279" progId="Equation.DSMT4">
                  <p:embed/>
                  <p:pic>
                    <p:nvPicPr>
                      <p:cNvPr id="53253" name="Object 4">
                        <a:extLst>
                          <a:ext uri="{FF2B5EF4-FFF2-40B4-BE49-F238E27FC236}">
                            <a16:creationId xmlns:a16="http://schemas.microsoft.com/office/drawing/2014/main" id="{CDBA7B36-DCD6-4AAE-A9CD-B609D08FB1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081" y="4959820"/>
                        <a:ext cx="1851644" cy="521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tângulo 1">
            <a:extLst>
              <a:ext uri="{FF2B5EF4-FFF2-40B4-BE49-F238E27FC236}">
                <a16:creationId xmlns:a16="http://schemas.microsoft.com/office/drawing/2014/main" id="{8611F942-0F1A-4F30-B21A-AE479086F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81" y="283400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Circuitos de Selo</a:t>
            </a:r>
            <a:endParaRPr lang="pt-BR" altLang="pt-BR" sz="2571" dirty="0"/>
          </a:p>
        </p:txBody>
      </p:sp>
      <p:sp>
        <p:nvSpPr>
          <p:cNvPr id="55299" name="CaixaDeTexto 1">
            <a:extLst>
              <a:ext uri="{FF2B5EF4-FFF2-40B4-BE49-F238E27FC236}">
                <a16:creationId xmlns:a16="http://schemas.microsoft.com/office/drawing/2014/main" id="{29BED078-8C53-463D-8585-4219E87C7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81" y="1270136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 Instrução SET / RESET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4528F9B-D557-4A12-9B30-3B389DAD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207010"/>
            <a:ext cx="9023573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dirty="0"/>
              <a:t>Na linguagem de programação Ladder, a função SET/RESET pode ser utilizada de duas formas: através de bobinas ou de bloco de instruções. Seu funcionamento é semelhante a um flip-flop.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BA8C935-2083-4F1C-9F86-C03E6CE1A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533" y="3560460"/>
            <a:ext cx="7340262" cy="134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110D344-F7E8-4566-8FC7-0B03E19BA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820" y="5100946"/>
            <a:ext cx="7479687" cy="138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CBD017DE-41AB-47F9-A7DC-157B52BE0440}"/>
              </a:ext>
            </a:extLst>
          </p:cNvPr>
          <p:cNvCxnSpPr/>
          <p:nvPr/>
        </p:nvCxnSpPr>
        <p:spPr>
          <a:xfrm flipH="1">
            <a:off x="3079349" y="3560460"/>
            <a:ext cx="693729" cy="4981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F89078C1-500A-493A-AF29-DE9B5F090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79" y="3487348"/>
            <a:ext cx="146567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Liga</a:t>
            </a:r>
            <a:endParaRPr lang="pt-BR" altLang="pt-BR" sz="1928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0FA71CF5-144B-4054-8560-782F9203C459}"/>
              </a:ext>
            </a:extLst>
          </p:cNvPr>
          <p:cNvCxnSpPr/>
          <p:nvPr/>
        </p:nvCxnSpPr>
        <p:spPr>
          <a:xfrm flipH="1">
            <a:off x="3155864" y="5214868"/>
            <a:ext cx="617214" cy="5407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60545B1-63C9-4902-954C-FF390C5FE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808" y="4830597"/>
            <a:ext cx="23141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Desliga</a:t>
            </a:r>
            <a:endParaRPr lang="pt-BR" altLang="pt-BR" sz="1928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tângulo 1">
            <a:extLst>
              <a:ext uri="{FF2B5EF4-FFF2-40B4-BE49-F238E27FC236}">
                <a16:creationId xmlns:a16="http://schemas.microsoft.com/office/drawing/2014/main" id="{EC1A9C03-FCC0-42B4-9702-E997E3276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24" y="269345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Circuitos de Selo</a:t>
            </a:r>
            <a:endParaRPr lang="pt-BR" altLang="pt-BR" sz="2571" dirty="0"/>
          </a:p>
        </p:txBody>
      </p:sp>
      <p:sp>
        <p:nvSpPr>
          <p:cNvPr id="56323" name="CaixaDeTexto 1">
            <a:extLst>
              <a:ext uri="{FF2B5EF4-FFF2-40B4-BE49-F238E27FC236}">
                <a16:creationId xmlns:a16="http://schemas.microsoft.com/office/drawing/2014/main" id="{25A5A81A-60EC-4318-8AB9-23EAB9E70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81" y="1270136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 Instrução SET / RESET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CF25C01-9845-45F0-8026-DFE36D79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207010"/>
            <a:ext cx="9023573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dirty="0"/>
              <a:t>Na linguagem de programação Ladder, a função SET/RESET pode ser utilizada de duas formas: através de bobinas ou de bloco de instruções. Seu funcionamento é semelhante a um flip-flop.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D2704F-E79D-4E18-BA90-137C7256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851" y="3490749"/>
            <a:ext cx="146567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Liga</a:t>
            </a:r>
            <a:endParaRPr lang="pt-BR" altLang="pt-BR" sz="1928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1ABE96F-B741-41A0-87CE-98140A4BA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75" y="4907111"/>
            <a:ext cx="23141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Desliga</a:t>
            </a:r>
            <a:endParaRPr lang="pt-BR" altLang="pt-BR" sz="1928"/>
          </a:p>
        </p:txBody>
      </p:sp>
      <p:pic>
        <p:nvPicPr>
          <p:cNvPr id="56327" name="Imagem 4">
            <a:extLst>
              <a:ext uri="{FF2B5EF4-FFF2-40B4-BE49-F238E27FC236}">
                <a16:creationId xmlns:a16="http://schemas.microsoft.com/office/drawing/2014/main" id="{B9C257FA-E8A5-4844-B68B-7FE2A17E1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407" y="4050151"/>
            <a:ext cx="7030805" cy="281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F17143E6-7FC6-4771-A527-E9680FD9DB89}"/>
              </a:ext>
            </a:extLst>
          </p:cNvPr>
          <p:cNvCxnSpPr/>
          <p:nvPr/>
        </p:nvCxnSpPr>
        <p:spPr>
          <a:xfrm flipH="1">
            <a:off x="3594545" y="4067154"/>
            <a:ext cx="462486" cy="612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BBBBC11D-0A70-4456-B76B-EED0D134F713}"/>
              </a:ext>
            </a:extLst>
          </p:cNvPr>
          <p:cNvCxnSpPr/>
          <p:nvPr/>
        </p:nvCxnSpPr>
        <p:spPr>
          <a:xfrm>
            <a:off x="1844921" y="5301584"/>
            <a:ext cx="1310944" cy="453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aixaDeTexto 3">
            <a:extLst>
              <a:ext uri="{FF2B5EF4-FFF2-40B4-BE49-F238E27FC236}">
                <a16:creationId xmlns:a16="http://schemas.microsoft.com/office/drawing/2014/main" id="{D8A99A48-CE75-4C06-8353-FAA3AFC6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1050795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 i="1"/>
              <a:t> Exercício 2. </a:t>
            </a:r>
            <a:endParaRPr lang="pt-BR" altLang="pt-BR" sz="2571"/>
          </a:p>
        </p:txBody>
      </p:sp>
      <p:sp>
        <p:nvSpPr>
          <p:cNvPr id="58371" name="CaixaDeTexto 4">
            <a:extLst>
              <a:ext uri="{FF2B5EF4-FFF2-40B4-BE49-F238E27FC236}">
                <a16:creationId xmlns:a16="http://schemas.microsoft.com/office/drawing/2014/main" id="{6F7F53F2-CE05-4595-8939-15B15E23C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1744523"/>
            <a:ext cx="9256517" cy="127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dirty="0"/>
              <a:t>Dado um circuito de relés, usando contatos NF, que implementa um alarme de incêndio implemente o programa ladder equivalente.</a:t>
            </a:r>
          </a:p>
        </p:txBody>
      </p:sp>
      <p:pic>
        <p:nvPicPr>
          <p:cNvPr id="58372" name="Picture 2">
            <a:extLst>
              <a:ext uri="{FF2B5EF4-FFF2-40B4-BE49-F238E27FC236}">
                <a16:creationId xmlns:a16="http://schemas.microsoft.com/office/drawing/2014/main" id="{724DCE32-02F9-43B3-995A-D46F49A95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621" y="3517954"/>
            <a:ext cx="5049937" cy="186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2" name="CaixaDeTexto 1">
            <a:extLst>
              <a:ext uri="{FF2B5EF4-FFF2-40B4-BE49-F238E27FC236}">
                <a16:creationId xmlns:a16="http://schemas.microsoft.com/office/drawing/2014/main" id="{826F491C-3BCA-490F-9A98-BC8F01694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624" y="1726356"/>
            <a:ext cx="8426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http://professorcesarcosta.com.br/disciplinas/n7clpteclp</a:t>
            </a:r>
          </a:p>
        </p:txBody>
      </p:sp>
      <p:sp>
        <p:nvSpPr>
          <p:cNvPr id="14" name="CaixaDeTexto 1">
            <a:extLst>
              <a:ext uri="{FF2B5EF4-FFF2-40B4-BE49-F238E27FC236}">
                <a16:creationId xmlns:a16="http://schemas.microsoft.com/office/drawing/2014/main" id="{2200B140-21F4-402A-A6EE-FA817172D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284" y="2872365"/>
            <a:ext cx="580949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http://professorcesarcosta.com.br/upload/imagens_upload/Apostila_do_Curso_Clp-1.pdf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925958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-2016995" y="132201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1AA4968-2E64-47A0-BB40-CD75A31D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569" y="452402"/>
            <a:ext cx="56239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Programação de CLP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90C27B-5765-4E1B-B9DC-B85332197D33}"/>
              </a:ext>
            </a:extLst>
          </p:cNvPr>
          <p:cNvSpPr txBox="1"/>
          <p:nvPr/>
        </p:nvSpPr>
        <p:spPr>
          <a:xfrm>
            <a:off x="255639" y="385237"/>
            <a:ext cx="437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solidFill>
                  <a:srgbClr val="FF0000"/>
                </a:solidFill>
              </a:rPr>
              <a:t>Norma IEC 61131-3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80D5DF-231C-460C-B279-00C58F36E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4" y="2361697"/>
            <a:ext cx="4829175" cy="243840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E3DCF583-A9E2-4B05-AD9E-F4367EAE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463" y="1486002"/>
            <a:ext cx="5486398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A forma de programação pode ser remota (</a:t>
            </a:r>
            <a:r>
              <a:rPr lang="pt-BR" altLang="pt-BR" sz="2400" i="1" dirty="0"/>
              <a:t>off-line</a:t>
            </a:r>
            <a:r>
              <a:rPr lang="pt-BR" altLang="pt-BR" sz="2400" dirty="0"/>
              <a:t>) ou programação local (</a:t>
            </a:r>
            <a:r>
              <a:rPr lang="pt-BR" altLang="pt-BR" sz="2400" i="1" dirty="0"/>
              <a:t>on-line</a:t>
            </a:r>
            <a:r>
              <a:rPr lang="pt-BR" altLang="pt-BR" sz="2400" dirty="0"/>
              <a:t>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Através de teclados especiais, interfaces gráficas, ou através de notebooks ou microcomputador;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A programação é executada e posteriormente transferida para o CLP, via porta de comunicação </a:t>
            </a:r>
            <a:r>
              <a:rPr lang="pt-BR" altLang="pt-BR" sz="2400" i="1" dirty="0"/>
              <a:t>RS232C</a:t>
            </a:r>
            <a:r>
              <a:rPr lang="pt-BR" altLang="pt-BR" sz="2400" dirty="0"/>
              <a:t> ou </a:t>
            </a:r>
            <a:r>
              <a:rPr lang="pt-BR" altLang="pt-BR" sz="2400" i="1" dirty="0"/>
              <a:t>RS485, USB e </a:t>
            </a:r>
            <a:r>
              <a:rPr lang="pt-BR" altLang="pt-BR" sz="2400" i="1" dirty="0">
                <a:solidFill>
                  <a:srgbClr val="FF0000"/>
                </a:solidFill>
              </a:rPr>
              <a:t>Ethernet</a:t>
            </a:r>
            <a:r>
              <a:rPr lang="pt-BR" altLang="pt-BR" sz="2400" dirty="0">
                <a:solidFill>
                  <a:srgbClr val="FF0000"/>
                </a:solidFill>
              </a:rPr>
              <a:t>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83785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925958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-2016995" y="132201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1AA4968-2E64-47A0-BB40-CD75A31D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630" y="185634"/>
            <a:ext cx="56239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Linguagem de diagrama de relés (Ladder)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90C27B-5765-4E1B-B9DC-B85332197D33}"/>
              </a:ext>
            </a:extLst>
          </p:cNvPr>
          <p:cNvSpPr txBox="1"/>
          <p:nvPr/>
        </p:nvSpPr>
        <p:spPr>
          <a:xfrm>
            <a:off x="255639" y="385237"/>
            <a:ext cx="437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solidFill>
                  <a:srgbClr val="FF0000"/>
                </a:solidFill>
              </a:rPr>
              <a:t>Norma IEC 61131-3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80D5DF-231C-460C-B279-00C58F36E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4" y="2361697"/>
            <a:ext cx="4829175" cy="243840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C3273CE3-218F-4EF9-B685-5BD3DCFE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1961" y="2005986"/>
            <a:ext cx="518841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Apesar das tentativas de padronização da norma IEC 61131-3, ainda não existe uma padronização rigorosa para programação em linguagem de diagramas de relés (</a:t>
            </a:r>
            <a:r>
              <a:rPr lang="pt-BR" altLang="pt-BR" sz="2400" i="1" dirty="0"/>
              <a:t>Ladder </a:t>
            </a:r>
            <a:r>
              <a:rPr lang="pt-BR" altLang="pt-BR" sz="2400" i="1" dirty="0" err="1"/>
              <a:t>Diagram</a:t>
            </a:r>
            <a:r>
              <a:rPr lang="pt-BR" altLang="pt-BR" sz="2400" dirty="0"/>
              <a:t>), ou seja, a linguagem </a:t>
            </a:r>
            <a:r>
              <a:rPr lang="pt-BR" altLang="pt-BR" sz="2400" i="1" dirty="0"/>
              <a:t>Ladder</a:t>
            </a:r>
            <a:r>
              <a:rPr lang="pt-BR" altLang="pt-BR" sz="2400" dirty="0"/>
              <a:t> de um fabricante de CLP não funciona no CLP de outro fabricante.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84058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925958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-2016995" y="132201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1AA4968-2E64-47A0-BB40-CD75A31D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629" y="132201"/>
            <a:ext cx="56239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Linguagem de diagrama de relés (Ladder)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90C27B-5765-4E1B-B9DC-B85332197D33}"/>
              </a:ext>
            </a:extLst>
          </p:cNvPr>
          <p:cNvSpPr txBox="1"/>
          <p:nvPr/>
        </p:nvSpPr>
        <p:spPr>
          <a:xfrm>
            <a:off x="255639" y="385237"/>
            <a:ext cx="437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solidFill>
                  <a:srgbClr val="FF0000"/>
                </a:solidFill>
              </a:rPr>
              <a:t>Norma IEC 61131-3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80D5DF-231C-460C-B279-00C58F36E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4" y="2361697"/>
            <a:ext cx="4829175" cy="243840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C3273CE3-218F-4EF9-B685-5BD3DCFE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629" y="1720850"/>
            <a:ext cx="518841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 O que existe é uma semelhança na representação gráfica dos diversos fabricantes, que representa esquematicamente o diagrama elétrico e é de fácil entendimento, tendo boa aceitação no mercado. </a:t>
            </a:r>
          </a:p>
        </p:txBody>
      </p:sp>
    </p:spTree>
    <p:extLst>
      <p:ext uri="{BB962C8B-B14F-4D97-AF65-F5344CB8AC3E}">
        <p14:creationId xmlns:p14="http://schemas.microsoft.com/office/powerpoint/2010/main" val="170672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925958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-2016995" y="132201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90C27B-5765-4E1B-B9DC-B85332197D33}"/>
              </a:ext>
            </a:extLst>
          </p:cNvPr>
          <p:cNvSpPr txBox="1"/>
          <p:nvPr/>
        </p:nvSpPr>
        <p:spPr>
          <a:xfrm>
            <a:off x="255639" y="385237"/>
            <a:ext cx="437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solidFill>
                  <a:srgbClr val="FF0000"/>
                </a:solidFill>
              </a:rPr>
              <a:t>Norma IEC 61131-3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80D5DF-231C-460C-B279-00C58F36E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4" y="2361697"/>
            <a:ext cx="4829175" cy="24384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5F27A49-E718-4D10-99CD-60827707CA2B}"/>
              </a:ext>
            </a:extLst>
          </p:cNvPr>
          <p:cNvSpPr txBox="1"/>
          <p:nvPr/>
        </p:nvSpPr>
        <p:spPr>
          <a:xfrm>
            <a:off x="5238750" y="1858297"/>
            <a:ext cx="483931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altLang="pt-BR" sz="1800" dirty="0"/>
              <a:t>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linguagem de diagrama de relés (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Ladder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é uma simbologia construída por linhas numa planilha gráfica, sendo que cada elemento é representado como uma célula. Cada célula ou elemento gráfico é uma macroinstrução desenvolvida a partir de instruções do microprocessador. </a:t>
            </a:r>
          </a:p>
          <a:p>
            <a:endParaRPr lang="pt-BR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8C0DA5A0-19F2-40D3-ADA1-74B3C53A9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630" y="315916"/>
            <a:ext cx="56239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Linguagem de diagrama de relés (Ladder)</a:t>
            </a:r>
          </a:p>
        </p:txBody>
      </p:sp>
    </p:spTree>
    <p:extLst>
      <p:ext uri="{BB962C8B-B14F-4D97-AF65-F5344CB8AC3E}">
        <p14:creationId xmlns:p14="http://schemas.microsoft.com/office/powerpoint/2010/main" val="409342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3343320" y="13943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7632847" y="1120996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873689" y="-113605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23" name="Retângulo 1">
            <a:extLst>
              <a:ext uri="{FF2B5EF4-FFF2-40B4-BE49-F238E27FC236}">
                <a16:creationId xmlns:a16="http://schemas.microsoft.com/office/drawing/2014/main" id="{4D63E152-C7FA-495C-93DF-ACB1F2B4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836613"/>
            <a:ext cx="47991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Lógica a Relés Versus CLP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7E090D0-4D5A-434E-B842-79A59B981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700213"/>
            <a:ext cx="83899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000" dirty="0"/>
              <a:t>O diagrama de contatos (Ladder) consiste em um desenho formado por duas linhas verticais, que representam os polos positivo e negativo de uma bateria, ou fonte de alimentação genérica (110 </a:t>
            </a:r>
            <a:r>
              <a:rPr lang="pt-BR" altLang="pt-BR" sz="2000" dirty="0" err="1"/>
              <a:t>Vac</a:t>
            </a:r>
            <a:r>
              <a:rPr lang="pt-BR" altLang="pt-BR" sz="2000" dirty="0"/>
              <a:t>, 220 </a:t>
            </a:r>
            <a:r>
              <a:rPr lang="pt-BR" altLang="pt-BR" sz="2000" dirty="0" err="1"/>
              <a:t>Vac</a:t>
            </a:r>
            <a:r>
              <a:rPr lang="pt-BR" altLang="pt-BR" sz="2000" dirty="0"/>
              <a:t>).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916EBC1-E3E8-44E2-B6F8-175E1D029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3201988"/>
            <a:ext cx="8389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000" dirty="0"/>
              <a:t>A lógica a rele era fiada, montada em um painel elétrico. Sendo denominada </a:t>
            </a:r>
            <a:r>
              <a:rPr lang="pt-BR" altLang="pt-BR" sz="2000" dirty="0">
                <a:solidFill>
                  <a:srgbClr val="FF0000"/>
                </a:solidFill>
              </a:rPr>
              <a:t>intertravamento elétrico</a:t>
            </a:r>
            <a:r>
              <a:rPr lang="pt-BR" altLang="pt-BR" sz="2000" dirty="0"/>
              <a:t>.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1E5C036-E050-482C-A2E6-14B2AE106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087813"/>
            <a:ext cx="8389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000" dirty="0"/>
              <a:t>A lógica era fixa, sendo implementada por meio de ligações físicas (fios) entre os elementos de campo (botões, sensores, válvulas, 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) e os contatos de relés. 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D83666B-E241-456E-A1AD-C1B5572DF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5281613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000" dirty="0"/>
              <a:t>Não existia software de programa. </a:t>
            </a:r>
          </a:p>
        </p:txBody>
      </p:sp>
    </p:spTree>
    <p:extLst>
      <p:ext uri="{BB962C8B-B14F-4D97-AF65-F5344CB8AC3E}">
        <p14:creationId xmlns:p14="http://schemas.microsoft.com/office/powerpoint/2010/main" val="50877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3343320" y="13943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7632847" y="1120996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873689" y="-113605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1">
            <a:extLst>
              <a:ext uri="{FF2B5EF4-FFF2-40B4-BE49-F238E27FC236}">
                <a16:creationId xmlns:a16="http://schemas.microsoft.com/office/drawing/2014/main" id="{CD90836E-2A96-46BC-8B2E-FCAC20F2A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432" y="277575"/>
            <a:ext cx="3121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Lógica de Relés 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881309B5-C5C0-48B6-AED6-18E89AD30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04" y="1290329"/>
            <a:ext cx="46005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B8A7C013-7641-4326-89F2-6BEA52B69982}"/>
              </a:ext>
            </a:extLst>
          </p:cNvPr>
          <p:cNvCxnSpPr/>
          <p:nvPr/>
        </p:nvCxnSpPr>
        <p:spPr>
          <a:xfrm flipV="1">
            <a:off x="4051966" y="2155516"/>
            <a:ext cx="1223963" cy="5032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868E4B5E-EDF8-4FEB-AACF-9F0C57E9C6A3}"/>
              </a:ext>
            </a:extLst>
          </p:cNvPr>
          <p:cNvCxnSpPr/>
          <p:nvPr/>
        </p:nvCxnSpPr>
        <p:spPr>
          <a:xfrm flipV="1">
            <a:off x="4412329" y="3522354"/>
            <a:ext cx="863600" cy="5048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565F0DE1-6160-426C-A828-FFA8942DFFBD}"/>
              </a:ext>
            </a:extLst>
          </p:cNvPr>
          <p:cNvCxnSpPr/>
          <p:nvPr/>
        </p:nvCxnSpPr>
        <p:spPr>
          <a:xfrm flipV="1">
            <a:off x="4051966" y="5106679"/>
            <a:ext cx="792163" cy="2889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1413D7A6-2B14-4BBE-A17F-FA3D8AD92B40}"/>
              </a:ext>
            </a:extLst>
          </p:cNvPr>
          <p:cNvCxnSpPr/>
          <p:nvPr/>
        </p:nvCxnSpPr>
        <p:spPr>
          <a:xfrm flipH="1">
            <a:off x="7292054" y="2658754"/>
            <a:ext cx="576262" cy="863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D267EE6-4814-4877-9EC6-2DB5EBC22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916" y="2406341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Contato  auxiliar</a:t>
            </a:r>
            <a:endParaRPr lang="pt-BR" altLang="pt-BR" sz="180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8448D29-C5E3-4C6C-8E9B-510C5DAED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791" y="5025716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Bobina do Rele</a:t>
            </a:r>
            <a:endParaRPr lang="pt-BR" altLang="pt-BR" sz="180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2B14D5C-71BF-423C-93D3-CEF8613FF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241" y="2339666"/>
            <a:ext cx="216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Botão Liga</a:t>
            </a:r>
            <a:endParaRPr lang="pt-BR" altLang="pt-BR" sz="180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6A3C295-1927-49DB-B068-AF4E8B97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854" y="3793816"/>
            <a:ext cx="1719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Botão Desliga</a:t>
            </a:r>
            <a:endParaRPr lang="pt-BR" altLang="pt-BR" sz="1800"/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083B8E0A-EF7F-4587-B324-F81AA05D9D43}"/>
              </a:ext>
            </a:extLst>
          </p:cNvPr>
          <p:cNvCxnSpPr/>
          <p:nvPr/>
        </p:nvCxnSpPr>
        <p:spPr>
          <a:xfrm>
            <a:off x="5780754" y="1506229"/>
            <a:ext cx="0" cy="900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3D4E371-AD3D-43AE-A8AE-313AFE452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6954" y="1722129"/>
            <a:ext cx="2443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Corrente elétrica</a:t>
            </a:r>
          </a:p>
        </p:txBody>
      </p:sp>
    </p:spTree>
    <p:extLst>
      <p:ext uri="{BB962C8B-B14F-4D97-AF65-F5344CB8AC3E}">
        <p14:creationId xmlns:p14="http://schemas.microsoft.com/office/powerpoint/2010/main" val="249748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1">
            <a:extLst>
              <a:ext uri="{FF2B5EF4-FFF2-40B4-BE49-F238E27FC236}">
                <a16:creationId xmlns:a16="http://schemas.microsoft.com/office/drawing/2014/main" id="{12A730A9-145D-40D5-AE43-89B2D0D76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22300"/>
            <a:ext cx="9329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/>
              <a:t>Elementos Lógicos Básicos da Linguagem  LADDER</a:t>
            </a:r>
            <a:endParaRPr lang="pt-BR" altLang="pt-BR" sz="2400" dirty="0"/>
          </a:p>
        </p:txBody>
      </p:sp>
      <p:sp>
        <p:nvSpPr>
          <p:cNvPr id="24" name="CaixaDeTexto 3">
            <a:extLst>
              <a:ext uri="{FF2B5EF4-FFF2-40B4-BE49-F238E27FC236}">
                <a16:creationId xmlns:a16="http://schemas.microsoft.com/office/drawing/2014/main" id="{5FB20D95-D83B-432B-B52C-C4E81736C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89138"/>
            <a:ext cx="86423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Com o advento dos </a:t>
            </a:r>
            <a:r>
              <a:rPr lang="pt-BR" altLang="pt-BR" sz="2400" dirty="0" err="1"/>
              <a:t>CLPs</a:t>
            </a:r>
            <a:r>
              <a:rPr lang="pt-BR" altLang="pt-BR" sz="2400" dirty="0"/>
              <a:t> em meados da década de 1960, a chamada </a:t>
            </a:r>
            <a:r>
              <a:rPr lang="pt-BR" altLang="pt-BR" sz="2400" dirty="0">
                <a:solidFill>
                  <a:srgbClr val="FF0000"/>
                </a:solidFill>
              </a:rPr>
              <a:t>linguagem ladder </a:t>
            </a:r>
            <a:r>
              <a:rPr lang="pt-BR" altLang="pt-BR" sz="2400" dirty="0"/>
              <a:t>surgiu para possibilitar a programação por técnicos e engenheiros eletricistas, de uma forma bem similar à lógica de relés empregada até então.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400" i="1" dirty="0"/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400" dirty="0"/>
              <a:t>Num diagrama </a:t>
            </a:r>
            <a:r>
              <a:rPr lang="pt-BR" altLang="pt-BR" sz="2400" dirty="0">
                <a:solidFill>
                  <a:srgbClr val="FF0000"/>
                </a:solidFill>
              </a:rPr>
              <a:t>ladder,</a:t>
            </a:r>
            <a:r>
              <a:rPr lang="pt-BR" altLang="pt-BR" sz="2400" dirty="0"/>
              <a:t> elementos de entrada combinam-se de forma a produzir um resultado lógico booleano, que então é atribuído a uma saída . </a:t>
            </a:r>
          </a:p>
        </p:txBody>
      </p:sp>
    </p:spTree>
    <p:extLst>
      <p:ext uri="{BB962C8B-B14F-4D97-AF65-F5344CB8AC3E}">
        <p14:creationId xmlns:p14="http://schemas.microsoft.com/office/powerpoint/2010/main" val="82948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1483</TotalTime>
  <Words>1158</Words>
  <Application>Microsoft Office PowerPoint</Application>
  <PresentationFormat>Personalizar</PresentationFormat>
  <Paragraphs>125</Paragraphs>
  <Slides>28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Tema do Office</vt:lpstr>
      <vt:lpstr>MathType 6.0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114</cp:revision>
  <dcterms:created xsi:type="dcterms:W3CDTF">2022-01-16T23:09:25Z</dcterms:created>
  <dcterms:modified xsi:type="dcterms:W3CDTF">2022-04-05T13:12:40Z</dcterms:modified>
</cp:coreProperties>
</file>